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7" r:id="rId1"/>
  </p:sldMasterIdLst>
  <p:notesMasterIdLst>
    <p:notesMasterId r:id="rId12"/>
  </p:notesMasterIdLst>
  <p:sldIdLst>
    <p:sldId id="256" r:id="rId2"/>
    <p:sldId id="264" r:id="rId3"/>
    <p:sldId id="265" r:id="rId4"/>
    <p:sldId id="262" r:id="rId5"/>
    <p:sldId id="260" r:id="rId6"/>
    <p:sldId id="261" r:id="rId7"/>
    <p:sldId id="266" r:id="rId8"/>
    <p:sldId id="267" r:id="rId9"/>
    <p:sldId id="270" r:id="rId10"/>
    <p:sldId id="269"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43" autoAdjust="0"/>
    <p:restoredTop sz="87192" autoAdjust="0"/>
  </p:normalViewPr>
  <p:slideViewPr>
    <p:cSldViewPr snapToGrid="0">
      <p:cViewPr varScale="1">
        <p:scale>
          <a:sx n="110" d="100"/>
          <a:sy n="110" d="100"/>
        </p:scale>
        <p:origin x="107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76E2D5-A0E3-476B-91D6-E7D23BBB6DB4}" type="datetimeFigureOut">
              <a:rPr lang="zh-CN" altLang="en-US" smtClean="0"/>
              <a:t>2020/7/4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5305FB-BA5E-485B-A015-3B5F7738648E}" type="slidenum">
              <a:rPr lang="zh-CN" altLang="en-US" smtClean="0"/>
              <a:t>‹#›</a:t>
            </a:fld>
            <a:endParaRPr lang="zh-CN" altLang="en-US"/>
          </a:p>
        </p:txBody>
      </p:sp>
    </p:spTree>
    <p:extLst>
      <p:ext uri="{BB962C8B-B14F-4D97-AF65-F5344CB8AC3E}">
        <p14:creationId xmlns:p14="http://schemas.microsoft.com/office/powerpoint/2010/main" val="21786450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创建问卷应该有（跳至</a:t>
            </a:r>
            <a:r>
              <a:rPr lang="en-US" altLang="zh-CN" dirty="0"/>
              <a:t>XX</a:t>
            </a:r>
            <a:r>
              <a:rPr lang="zh-CN" altLang="en-US" dirty="0"/>
              <a:t>）的选项，具体参考问卷星</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E85305FB-BA5E-485B-A015-3B5F7738648E}" type="slidenum">
              <a:rPr lang="zh-CN" altLang="en-US" smtClean="0"/>
              <a:t>6</a:t>
            </a:fld>
            <a:endParaRPr lang="zh-CN" altLang="en-US"/>
          </a:p>
        </p:txBody>
      </p:sp>
    </p:spTree>
    <p:extLst>
      <p:ext uri="{BB962C8B-B14F-4D97-AF65-F5344CB8AC3E}">
        <p14:creationId xmlns:p14="http://schemas.microsoft.com/office/powerpoint/2010/main" val="3788758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创建问卷应该有（跳至</a:t>
            </a:r>
            <a:r>
              <a:rPr lang="en-US" altLang="zh-CN" dirty="0"/>
              <a:t>XX</a:t>
            </a:r>
            <a:r>
              <a:rPr lang="zh-CN" altLang="en-US" dirty="0"/>
              <a:t>）的选项，具体参考问卷星</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E85305FB-BA5E-485B-A015-3B5F7738648E}" type="slidenum">
              <a:rPr lang="zh-CN" altLang="en-US" smtClean="0"/>
              <a:t>7</a:t>
            </a:fld>
            <a:endParaRPr lang="zh-CN" altLang="en-US"/>
          </a:p>
        </p:txBody>
      </p:sp>
    </p:spTree>
    <p:extLst>
      <p:ext uri="{BB962C8B-B14F-4D97-AF65-F5344CB8AC3E}">
        <p14:creationId xmlns:p14="http://schemas.microsoft.com/office/powerpoint/2010/main" val="29895058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创建问卷应该有（跳至</a:t>
            </a:r>
            <a:r>
              <a:rPr lang="en-US" altLang="zh-CN" dirty="0"/>
              <a:t>XX</a:t>
            </a:r>
            <a:r>
              <a:rPr lang="zh-CN" altLang="en-US" dirty="0"/>
              <a:t>）的选项，具体参考问卷星</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E85305FB-BA5E-485B-A015-3B5F7738648E}" type="slidenum">
              <a:rPr lang="zh-CN" altLang="en-US" smtClean="0"/>
              <a:t>8</a:t>
            </a:fld>
            <a:endParaRPr lang="zh-CN" altLang="en-US"/>
          </a:p>
        </p:txBody>
      </p:sp>
    </p:spTree>
    <p:extLst>
      <p:ext uri="{BB962C8B-B14F-4D97-AF65-F5344CB8AC3E}">
        <p14:creationId xmlns:p14="http://schemas.microsoft.com/office/powerpoint/2010/main" val="30641962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创建问卷应该有（跳至</a:t>
            </a:r>
            <a:r>
              <a:rPr lang="en-US" altLang="zh-CN" dirty="0"/>
              <a:t>XX</a:t>
            </a:r>
            <a:r>
              <a:rPr lang="zh-CN" altLang="en-US" dirty="0"/>
              <a:t>）的选项，具体参考问卷星</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E85305FB-BA5E-485B-A015-3B5F7738648E}" type="slidenum">
              <a:rPr lang="zh-CN" altLang="en-US" smtClean="0"/>
              <a:t>10</a:t>
            </a:fld>
            <a:endParaRPr lang="zh-CN" altLang="en-US"/>
          </a:p>
        </p:txBody>
      </p:sp>
    </p:spTree>
    <p:extLst>
      <p:ext uri="{BB962C8B-B14F-4D97-AF65-F5344CB8AC3E}">
        <p14:creationId xmlns:p14="http://schemas.microsoft.com/office/powerpoint/2010/main" val="1934305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4180690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595842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BB9531-1A7D-490A-9BD7-0DD5E9524C52}" type="slidenum">
              <a:rPr lang="zh-CN" altLang="en-US" smtClean="0"/>
              <a:t>‹#›</a:t>
            </a:fld>
            <a:endParaRPr lang="zh-CN" alt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483131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3205039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BB9531-1A7D-490A-9BD7-0DD5E9524C52}" type="slidenum">
              <a:rPr lang="zh-CN" altLang="en-US" smtClean="0"/>
              <a:t>‹#›</a:t>
            </a:fld>
            <a:endParaRPr lang="zh-CN"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026518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30250258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39873902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1271511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33196440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1950784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2422128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2524013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970944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1087213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40092315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EC07D8C9-2AD9-4EC6-B92C-FE1FF2CE7DDF}" type="datetimeFigureOut">
              <a:rPr lang="zh-CN" altLang="en-US" smtClean="0"/>
              <a:t>2020/7/4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37811036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C07D8C9-2AD9-4EC6-B92C-FE1FF2CE7DDF}" type="datetimeFigureOut">
              <a:rPr lang="zh-CN" altLang="en-US" smtClean="0"/>
              <a:t>2020/7/4</a:t>
            </a:fld>
            <a:endParaRPr lang="zh-CN" alt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7BB9531-1A7D-490A-9BD7-0DD5E9524C52}" type="slidenum">
              <a:rPr lang="zh-CN" altLang="en-US" smtClean="0"/>
              <a:t>‹#›</a:t>
            </a:fld>
            <a:endParaRPr lang="zh-CN" altLang="en-US"/>
          </a:p>
        </p:txBody>
      </p:sp>
    </p:spTree>
    <p:extLst>
      <p:ext uri="{BB962C8B-B14F-4D97-AF65-F5344CB8AC3E}">
        <p14:creationId xmlns:p14="http://schemas.microsoft.com/office/powerpoint/2010/main" val="1094815240"/>
      </p:ext>
    </p:extLst>
  </p:cSld>
  <p:clrMap bg1="dk1" tx1="lt1" bg2="dk2" tx2="lt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 id="2147483859" r:id="rId12"/>
    <p:sldLayoutId id="2147483860" r:id="rId13"/>
    <p:sldLayoutId id="2147483861" r:id="rId14"/>
    <p:sldLayoutId id="2147483862" r:id="rId15"/>
    <p:sldLayoutId id="214748386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notesSlide" Target="../notesSlides/notesSlide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Wh1isper/QuestionnaireSystemDoc"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WEB</a:t>
            </a:r>
            <a:r>
              <a:rPr lang="zh-CN" altLang="en-US" dirty="0"/>
              <a:t>问卷调查系统</a:t>
            </a:r>
          </a:p>
        </p:txBody>
      </p:sp>
      <p:sp>
        <p:nvSpPr>
          <p:cNvPr id="3" name="副标题 2"/>
          <p:cNvSpPr>
            <a:spLocks noGrp="1"/>
          </p:cNvSpPr>
          <p:nvPr>
            <p:ph type="subTitle" idx="1"/>
          </p:nvPr>
        </p:nvSpPr>
        <p:spPr/>
        <p:txBody>
          <a:bodyPr>
            <a:normAutofit lnSpcReduction="10000"/>
          </a:bodyPr>
          <a:lstStyle/>
          <a:p>
            <a:r>
              <a:rPr lang="zh-CN" altLang="en-US" dirty="0"/>
              <a:t>结题报告</a:t>
            </a:r>
            <a:endParaRPr lang="en-US" altLang="zh-CN" dirty="0"/>
          </a:p>
          <a:p>
            <a:r>
              <a:rPr lang="zh-CN" altLang="en-US" dirty="0"/>
              <a:t>谢韦杭、吉忠晟、郭月琦</a:t>
            </a:r>
            <a:endParaRPr lang="en-US" altLang="zh-CN" dirty="0"/>
          </a:p>
          <a:p>
            <a:r>
              <a:rPr lang="en-US" altLang="zh-CN" dirty="0"/>
              <a:t>2020.07.04</a:t>
            </a:r>
            <a:endParaRPr lang="zh-CN" altLang="en-US" dirty="0"/>
          </a:p>
        </p:txBody>
      </p:sp>
    </p:spTree>
    <p:extLst>
      <p:ext uri="{BB962C8B-B14F-4D97-AF65-F5344CB8AC3E}">
        <p14:creationId xmlns:p14="http://schemas.microsoft.com/office/powerpoint/2010/main" val="1757111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91189" y="617259"/>
            <a:ext cx="8596668" cy="1320800"/>
          </a:xfrm>
        </p:spPr>
        <p:txBody>
          <a:bodyPr/>
          <a:lstStyle/>
          <a:p>
            <a:r>
              <a:rPr lang="zh-CN" altLang="en-US" dirty="0" smtClean="0"/>
              <a:t>软件演示</a:t>
            </a:r>
            <a:endParaRPr lang="zh-CN" altLang="en-US" dirty="0"/>
          </a:p>
        </p:txBody>
      </p:sp>
      <p:pic>
        <p:nvPicPr>
          <p:cNvPr id="3" name="问卷调查系统演示v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01090" y="1277659"/>
            <a:ext cx="8305802" cy="4672013"/>
          </a:xfrm>
          <a:prstGeom prst="rect">
            <a:avLst/>
          </a:prstGeom>
        </p:spPr>
      </p:pic>
      <p:sp>
        <p:nvSpPr>
          <p:cNvPr id="4" name="矩形 3"/>
          <p:cNvSpPr/>
          <p:nvPr/>
        </p:nvSpPr>
        <p:spPr>
          <a:xfrm>
            <a:off x="4107428" y="758964"/>
            <a:ext cx="3118161" cy="369332"/>
          </a:xfrm>
          <a:prstGeom prst="rect">
            <a:avLst/>
          </a:prstGeom>
        </p:spPr>
        <p:txBody>
          <a:bodyPr wrap="none">
            <a:spAutoFit/>
          </a:bodyPr>
          <a:lstStyle/>
          <a:p>
            <a:r>
              <a:rPr lang="zh-CN" altLang="en-US" dirty="0"/>
              <a:t>http://10.249.87.113:8080/</a:t>
            </a:r>
          </a:p>
        </p:txBody>
      </p:sp>
    </p:spTree>
    <p:extLst>
      <p:ext uri="{BB962C8B-B14F-4D97-AF65-F5344CB8AC3E}">
        <p14:creationId xmlns:p14="http://schemas.microsoft.com/office/powerpoint/2010/main" val="9005611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项目背景介绍</a:t>
            </a:r>
          </a:p>
        </p:txBody>
      </p:sp>
      <p:sp>
        <p:nvSpPr>
          <p:cNvPr id="3" name="内容占位符 2"/>
          <p:cNvSpPr>
            <a:spLocks noGrp="1"/>
          </p:cNvSpPr>
          <p:nvPr>
            <p:ph idx="1"/>
          </p:nvPr>
        </p:nvSpPr>
        <p:spPr/>
        <p:txBody>
          <a:bodyPr/>
          <a:lstStyle/>
          <a:p>
            <a:pPr marL="0" indent="0">
              <a:buNone/>
            </a:pPr>
            <a:r>
              <a:rPr lang="en-US" altLang="zh-CN" dirty="0"/>
              <a:t>	</a:t>
            </a:r>
            <a:r>
              <a:rPr lang="zh-CN" altLang="en-US" dirty="0"/>
              <a:t>随着移动互联网发展速度的逐渐加快，用户分层化、标签化的趋势也已愈加明显，各行各业都几乎离不开通过问卷、投票等工具来研究用户群体喜爱偏好的需求。</a:t>
            </a:r>
            <a:endParaRPr lang="en-US" altLang="zh-CN" dirty="0"/>
          </a:p>
          <a:p>
            <a:pPr marL="0" indent="0">
              <a:buNone/>
            </a:pPr>
            <a:r>
              <a:rPr lang="en-US" altLang="zh-CN" dirty="0">
                <a:solidFill>
                  <a:srgbClr val="00B0F0"/>
                </a:solidFill>
              </a:rPr>
              <a:t>	</a:t>
            </a:r>
            <a:r>
              <a:rPr lang="zh-CN" altLang="en-US" dirty="0">
                <a:solidFill>
                  <a:schemeClr val="tx1"/>
                </a:solidFill>
              </a:rPr>
              <a:t>传统调查问卷虽然简单易行</a:t>
            </a:r>
            <a:r>
              <a:rPr lang="en-US" altLang="zh-CN" dirty="0">
                <a:solidFill>
                  <a:schemeClr val="tx1"/>
                </a:solidFill>
              </a:rPr>
              <a:t>,</a:t>
            </a:r>
            <a:r>
              <a:rPr lang="zh-CN" altLang="en-US" dirty="0">
                <a:solidFill>
                  <a:schemeClr val="tx1"/>
                </a:solidFill>
              </a:rPr>
              <a:t>但浪费大量的人力、物力、财力。</a:t>
            </a:r>
            <a:r>
              <a:rPr lang="en-US" altLang="zh-CN" dirty="0">
                <a:solidFill>
                  <a:schemeClr val="tx1"/>
                </a:solidFill>
              </a:rPr>
              <a:t>WEB</a:t>
            </a:r>
            <a:r>
              <a:rPr lang="zh-CN" altLang="en-US" dirty="0">
                <a:solidFill>
                  <a:schemeClr val="tx1"/>
                </a:solidFill>
              </a:rPr>
              <a:t>问卷调查可以为调查者节省大量的资源</a:t>
            </a:r>
            <a:r>
              <a:rPr lang="en-US" altLang="zh-CN" dirty="0">
                <a:solidFill>
                  <a:schemeClr val="tx1"/>
                </a:solidFill>
              </a:rPr>
              <a:t>,</a:t>
            </a:r>
            <a:r>
              <a:rPr lang="zh-CN" altLang="en-US" dirty="0">
                <a:solidFill>
                  <a:schemeClr val="tx1"/>
                </a:solidFill>
              </a:rPr>
              <a:t>有效提高调查效率和调查的准确程度。网络调查具有以下优点</a:t>
            </a:r>
            <a:r>
              <a:rPr lang="en-US" altLang="zh-CN" dirty="0">
                <a:solidFill>
                  <a:schemeClr val="tx1"/>
                </a:solidFill>
              </a:rPr>
              <a:t>:</a:t>
            </a:r>
            <a:r>
              <a:rPr lang="zh-CN" altLang="en-US" dirty="0">
                <a:solidFill>
                  <a:schemeClr val="tx1"/>
                </a:solidFill>
              </a:rPr>
              <a:t>及时性、高效性、可靠性、便捷性、低成本性和良好的存储性。 网上问卷调查系统是一个对网上问卷调查中设计问卷、问卷发布收集和问卷调查结果的统计分析与存储的全部过程提供全程支持的系统。</a:t>
            </a:r>
            <a:endParaRPr lang="en-US" altLang="zh-CN" dirty="0">
              <a:solidFill>
                <a:schemeClr val="tx1"/>
              </a:solidFill>
            </a:endParaRPr>
          </a:p>
          <a:p>
            <a:pPr marL="0" indent="0">
              <a:buNone/>
            </a:pPr>
            <a:r>
              <a:rPr lang="en-US" altLang="zh-CN" dirty="0">
                <a:solidFill>
                  <a:schemeClr val="tx1"/>
                </a:solidFill>
              </a:rPr>
              <a:t>	</a:t>
            </a:r>
            <a:r>
              <a:rPr lang="zh-CN" altLang="en-US" dirty="0">
                <a:solidFill>
                  <a:schemeClr val="tx1"/>
                </a:solidFill>
              </a:rPr>
              <a:t>在疫情期间，网络问卷调查系统也在同学们的“每日一报”的填写、辅导员的“每日一报”统计中发挥了极大的作用。因此，实现</a:t>
            </a:r>
            <a:r>
              <a:rPr lang="en-US" altLang="zh-CN" dirty="0">
                <a:solidFill>
                  <a:schemeClr val="tx1"/>
                </a:solidFill>
              </a:rPr>
              <a:t>web</a:t>
            </a:r>
            <a:r>
              <a:rPr lang="zh-CN" altLang="en-US" dirty="0">
                <a:solidFill>
                  <a:schemeClr val="tx1"/>
                </a:solidFill>
              </a:rPr>
              <a:t>问卷调查系统具有现实意义。</a:t>
            </a:r>
            <a:endParaRPr lang="en-US" altLang="zh-CN" dirty="0">
              <a:solidFill>
                <a:schemeClr val="tx1"/>
              </a:solidFill>
            </a:endParaRPr>
          </a:p>
        </p:txBody>
      </p:sp>
    </p:spTree>
    <p:extLst>
      <p:ext uri="{BB962C8B-B14F-4D97-AF65-F5344CB8AC3E}">
        <p14:creationId xmlns:p14="http://schemas.microsoft.com/office/powerpoint/2010/main" val="35900290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功能介绍</a:t>
            </a:r>
            <a:endParaRPr lang="zh-CN" altLang="en-US" dirty="0"/>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6636" y="355816"/>
            <a:ext cx="7211291" cy="6204309"/>
          </a:xfrm>
          <a:prstGeom prst="rect">
            <a:avLst/>
          </a:prstGeom>
        </p:spPr>
      </p:pic>
      <p:sp>
        <p:nvSpPr>
          <p:cNvPr id="8" name="内容占位符 7"/>
          <p:cNvSpPr>
            <a:spLocks noGrp="1"/>
          </p:cNvSpPr>
          <p:nvPr>
            <p:ph idx="1"/>
          </p:nvPr>
        </p:nvSpPr>
        <p:spPr>
          <a:xfrm>
            <a:off x="677334" y="1807298"/>
            <a:ext cx="3763047" cy="4129375"/>
          </a:xfrm>
        </p:spPr>
        <p:txBody>
          <a:bodyPr/>
          <a:lstStyle/>
          <a:p>
            <a:r>
              <a:rPr lang="zh-CN" altLang="en-US" dirty="0" smtClean="0"/>
              <a:t>规划功能实现：</a:t>
            </a:r>
            <a:endParaRPr lang="en-US" altLang="zh-CN" dirty="0" smtClean="0"/>
          </a:p>
          <a:p>
            <a:pPr lvl="1"/>
            <a:r>
              <a:rPr lang="zh-CN" altLang="en-US" dirty="0"/>
              <a:t>一</a:t>
            </a:r>
            <a:r>
              <a:rPr lang="zh-CN" altLang="en-US" dirty="0" smtClean="0"/>
              <a:t>期：全部实现，完成基本的调查问卷所需功能</a:t>
            </a:r>
            <a:endParaRPr lang="en-US" altLang="zh-CN" dirty="0" smtClean="0"/>
          </a:p>
          <a:p>
            <a:pPr lvl="1"/>
            <a:r>
              <a:rPr lang="zh-CN" altLang="en-US" dirty="0"/>
              <a:t>二</a:t>
            </a:r>
            <a:r>
              <a:rPr lang="zh-CN" altLang="en-US" dirty="0" smtClean="0"/>
              <a:t>期：实现</a:t>
            </a:r>
            <a:r>
              <a:rPr lang="en-US" altLang="zh-CN" dirty="0" smtClean="0"/>
              <a:t>50%</a:t>
            </a:r>
            <a:r>
              <a:rPr lang="zh-CN" altLang="en-US" dirty="0" smtClean="0"/>
              <a:t>：目前具备问卷结果可视化、打分问卷的特色功能</a:t>
            </a:r>
            <a:endParaRPr lang="en-US" altLang="zh-CN" dirty="0"/>
          </a:p>
          <a:p>
            <a:r>
              <a:rPr lang="zh-CN" altLang="en-US" dirty="0" smtClean="0"/>
              <a:t>项目主打：</a:t>
            </a:r>
            <a:endParaRPr lang="en-US" altLang="zh-CN" dirty="0" smtClean="0"/>
          </a:p>
          <a:p>
            <a:pPr lvl="1"/>
            <a:r>
              <a:rPr lang="zh-CN" altLang="en-US" dirty="0" smtClean="0"/>
              <a:t>实用性问卷平台</a:t>
            </a:r>
            <a:endParaRPr lang="en-US" altLang="zh-CN" dirty="0" smtClean="0"/>
          </a:p>
          <a:p>
            <a:pPr lvl="1"/>
            <a:r>
              <a:rPr lang="zh-CN" altLang="en-US" dirty="0" smtClean="0"/>
              <a:t>高性能问卷平台</a:t>
            </a:r>
            <a:endParaRPr lang="en-US" altLang="zh-CN" dirty="0"/>
          </a:p>
        </p:txBody>
      </p:sp>
    </p:spTree>
    <p:extLst>
      <p:ext uri="{BB962C8B-B14F-4D97-AF65-F5344CB8AC3E}">
        <p14:creationId xmlns:p14="http://schemas.microsoft.com/office/powerpoint/2010/main" val="22179615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系统概述</a:t>
            </a:r>
          </a:p>
        </p:txBody>
      </p:sp>
      <p:sp>
        <p:nvSpPr>
          <p:cNvPr id="3" name="内容占位符 2"/>
          <p:cNvSpPr>
            <a:spLocks noGrp="1"/>
          </p:cNvSpPr>
          <p:nvPr>
            <p:ph idx="1"/>
          </p:nvPr>
        </p:nvSpPr>
        <p:spPr>
          <a:xfrm>
            <a:off x="677334" y="1578698"/>
            <a:ext cx="8596668" cy="3880773"/>
          </a:xfrm>
        </p:spPr>
        <p:txBody>
          <a:bodyPr/>
          <a:lstStyle/>
          <a:p>
            <a:r>
              <a:rPr lang="en-US" altLang="zh-CN" dirty="0"/>
              <a:t>B/S</a:t>
            </a:r>
            <a:r>
              <a:rPr lang="zh-CN" altLang="en-US" dirty="0"/>
              <a:t>架构</a:t>
            </a:r>
            <a:endParaRPr lang="en-US" altLang="zh-CN" dirty="0"/>
          </a:p>
          <a:p>
            <a:r>
              <a:rPr lang="zh-CN" altLang="en-US" dirty="0"/>
              <a:t>前端模块：</a:t>
            </a:r>
            <a:endParaRPr lang="en-US" altLang="zh-CN" dirty="0"/>
          </a:p>
          <a:p>
            <a:pPr lvl="1"/>
            <a:r>
              <a:rPr lang="en-US" altLang="zh-CN" dirty="0" err="1" smtClean="0"/>
              <a:t>Vue.js+Element</a:t>
            </a:r>
            <a:endParaRPr lang="en-US" altLang="zh-CN" dirty="0"/>
          </a:p>
          <a:p>
            <a:pPr lvl="1"/>
            <a:r>
              <a:rPr lang="en-US" altLang="zh-CN" dirty="0" err="1" smtClean="0"/>
              <a:t>ECharts</a:t>
            </a:r>
            <a:r>
              <a:rPr lang="zh-CN" altLang="en-US" dirty="0" smtClean="0"/>
              <a:t>统计</a:t>
            </a:r>
            <a:r>
              <a:rPr lang="zh-CN" altLang="en-US" dirty="0"/>
              <a:t>结果可视化</a:t>
            </a:r>
            <a:endParaRPr lang="en-US" altLang="zh-CN" dirty="0"/>
          </a:p>
          <a:p>
            <a:r>
              <a:rPr lang="zh-CN" altLang="en-US" dirty="0"/>
              <a:t>后端模块：</a:t>
            </a:r>
            <a:endParaRPr lang="en-US" altLang="zh-CN" dirty="0"/>
          </a:p>
          <a:p>
            <a:pPr lvl="1"/>
            <a:r>
              <a:rPr lang="en-US" altLang="zh-CN" dirty="0" err="1" smtClean="0"/>
              <a:t>Tonardo</a:t>
            </a:r>
            <a:r>
              <a:rPr lang="zh-CN" altLang="en-US" dirty="0"/>
              <a:t>异步</a:t>
            </a:r>
            <a:r>
              <a:rPr lang="zh-CN" altLang="en-US" dirty="0" smtClean="0"/>
              <a:t>框架</a:t>
            </a:r>
            <a:r>
              <a:rPr lang="en-US" altLang="zh-CN" dirty="0" smtClean="0"/>
              <a:t>+</a:t>
            </a:r>
            <a:r>
              <a:rPr lang="zh-CN" altLang="en-US" dirty="0" smtClean="0"/>
              <a:t>异步</a:t>
            </a:r>
            <a:r>
              <a:rPr lang="en-US" altLang="zh-CN" dirty="0" err="1" smtClean="0"/>
              <a:t>sql</a:t>
            </a:r>
            <a:r>
              <a:rPr lang="zh-CN" altLang="en-US" dirty="0" smtClean="0"/>
              <a:t>请求</a:t>
            </a:r>
            <a:r>
              <a:rPr lang="en-US" altLang="zh-CN" dirty="0" smtClean="0"/>
              <a:t>+</a:t>
            </a:r>
            <a:r>
              <a:rPr lang="zh-CN" altLang="en-US" dirty="0" smtClean="0"/>
              <a:t>连接复用</a:t>
            </a:r>
            <a:endParaRPr lang="en-US" altLang="zh-CN" dirty="0" smtClean="0"/>
          </a:p>
          <a:p>
            <a:pPr lvl="1"/>
            <a:r>
              <a:rPr lang="zh-CN" altLang="en-US" dirty="0" smtClean="0"/>
              <a:t>采用</a:t>
            </a:r>
            <a:r>
              <a:rPr lang="en-US" altLang="zh-CN" dirty="0" smtClean="0"/>
              <a:t>Memory cache</a:t>
            </a:r>
            <a:r>
              <a:rPr lang="zh-CN" altLang="en-US" dirty="0" smtClean="0"/>
              <a:t>和结果文件缓存优化</a:t>
            </a:r>
            <a:endParaRPr lang="en-US" altLang="zh-CN" dirty="0"/>
          </a:p>
          <a:p>
            <a:r>
              <a:rPr lang="zh-CN" altLang="en-US" dirty="0"/>
              <a:t>数据库</a:t>
            </a:r>
            <a:endParaRPr lang="en-US" altLang="zh-CN" dirty="0"/>
          </a:p>
          <a:p>
            <a:pPr lvl="1"/>
            <a:r>
              <a:rPr lang="en-US" altLang="zh-CN" dirty="0"/>
              <a:t>MySQL</a:t>
            </a:r>
            <a:r>
              <a:rPr lang="zh-CN" altLang="en-US" dirty="0"/>
              <a:t>数据库</a:t>
            </a:r>
            <a:endParaRPr lang="en-US" altLang="zh-CN"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2759" y="1271098"/>
            <a:ext cx="6855873" cy="4188373"/>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Tree>
    <p:extLst>
      <p:ext uri="{BB962C8B-B14F-4D97-AF65-F5344CB8AC3E}">
        <p14:creationId xmlns:p14="http://schemas.microsoft.com/office/powerpoint/2010/main" val="9807005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7334" y="572654"/>
            <a:ext cx="8596668" cy="1320800"/>
          </a:xfrm>
        </p:spPr>
        <p:txBody>
          <a:bodyPr/>
          <a:lstStyle/>
          <a:p>
            <a:r>
              <a:rPr lang="zh-CN" altLang="en-US" dirty="0"/>
              <a:t>项目</a:t>
            </a:r>
            <a:r>
              <a:rPr lang="zh-CN" altLang="en-US" dirty="0" smtClean="0"/>
              <a:t>流程梳理</a:t>
            </a:r>
            <a:endParaRPr lang="zh-CN" altLang="en-US" dirty="0"/>
          </a:p>
        </p:txBody>
      </p:sp>
      <p:sp>
        <p:nvSpPr>
          <p:cNvPr id="5" name="文本框 4">
            <a:extLst>
              <a:ext uri="{FF2B5EF4-FFF2-40B4-BE49-F238E27FC236}">
                <a16:creationId xmlns:a16="http://schemas.microsoft.com/office/drawing/2014/main" id="{7588BF05-6B79-49DC-B8C6-FC18C19A07C0}"/>
              </a:ext>
            </a:extLst>
          </p:cNvPr>
          <p:cNvSpPr txBox="1"/>
          <p:nvPr/>
        </p:nvSpPr>
        <p:spPr>
          <a:xfrm>
            <a:off x="3050309" y="3246643"/>
            <a:ext cx="6100618" cy="369332"/>
          </a:xfrm>
          <a:prstGeom prst="rect">
            <a:avLst/>
          </a:prstGeom>
          <a:noFill/>
        </p:spPr>
        <p:txBody>
          <a:bodyPr wrap="square">
            <a:spAutoFit/>
          </a:bodyPr>
          <a:lstStyle/>
          <a:p>
            <a:r>
              <a:rPr lang="zh-CN" altLang="en-US" dirty="0"/>
              <a:t> </a:t>
            </a:r>
          </a:p>
        </p:txBody>
      </p:sp>
      <p:sp>
        <p:nvSpPr>
          <p:cNvPr id="3" name="内容占位符 2"/>
          <p:cNvSpPr>
            <a:spLocks noGrp="1"/>
          </p:cNvSpPr>
          <p:nvPr>
            <p:ph idx="1"/>
          </p:nvPr>
        </p:nvSpPr>
        <p:spPr>
          <a:xfrm>
            <a:off x="677334" y="1502797"/>
            <a:ext cx="2710103" cy="4226356"/>
          </a:xfrm>
        </p:spPr>
        <p:txBody>
          <a:bodyPr/>
          <a:lstStyle/>
          <a:p>
            <a:r>
              <a:rPr lang="zh-CN" altLang="en-US" dirty="0" smtClean="0"/>
              <a:t>困难：</a:t>
            </a:r>
            <a:endParaRPr lang="en-US" altLang="zh-CN" dirty="0" smtClean="0"/>
          </a:p>
          <a:p>
            <a:pPr lvl="1"/>
            <a:r>
              <a:rPr lang="zh-CN" altLang="en-US" dirty="0" smtClean="0"/>
              <a:t>第一轮延期一周，第二轮开发无法按时进行</a:t>
            </a:r>
            <a:endParaRPr lang="en-US" altLang="zh-CN" dirty="0" smtClean="0"/>
          </a:p>
          <a:p>
            <a:pPr lvl="1"/>
            <a:r>
              <a:rPr lang="zh-CN" altLang="en-US" dirty="0" smtClean="0"/>
              <a:t>考试与实验交错，第二轮开发更新缓慢</a:t>
            </a:r>
            <a:endParaRPr lang="en-US" altLang="zh-CN" dirty="0" smtClean="0"/>
          </a:p>
          <a:p>
            <a:r>
              <a:rPr lang="zh-CN" altLang="en-US" dirty="0" smtClean="0"/>
              <a:t>解决：</a:t>
            </a:r>
            <a:endParaRPr lang="en-US" altLang="zh-CN" dirty="0" smtClean="0"/>
          </a:p>
          <a:p>
            <a:pPr lvl="1"/>
            <a:r>
              <a:rPr lang="zh-CN" altLang="en-US" dirty="0" smtClean="0"/>
              <a:t>合并两轮开发，快速集成各模块</a:t>
            </a:r>
            <a:endParaRPr lang="en-US" altLang="zh-CN" dirty="0" smtClean="0"/>
          </a:p>
          <a:p>
            <a:pPr lvl="1"/>
            <a:r>
              <a:rPr lang="zh-CN" altLang="en-US" dirty="0" smtClean="0"/>
              <a:t>把握好代码质量，少赶工</a:t>
            </a:r>
            <a:endParaRPr lang="zh-CN" altLang="en-US" dirty="0"/>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0870" y="1313584"/>
            <a:ext cx="8515350" cy="4743450"/>
          </a:xfrm>
          <a:prstGeom prst="rect">
            <a:avLst/>
          </a:prstGeom>
        </p:spPr>
      </p:pic>
    </p:spTree>
    <p:extLst>
      <p:ext uri="{BB962C8B-B14F-4D97-AF65-F5344CB8AC3E}">
        <p14:creationId xmlns:p14="http://schemas.microsoft.com/office/powerpoint/2010/main" val="13473733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研发</a:t>
            </a:r>
            <a:r>
              <a:rPr lang="zh-CN" altLang="en-US" dirty="0" smtClean="0"/>
              <a:t>管理</a:t>
            </a:r>
            <a:endParaRPr lang="zh-CN" altLang="en-US" dirty="0"/>
          </a:p>
        </p:txBody>
      </p:sp>
      <p:sp>
        <p:nvSpPr>
          <p:cNvPr id="3" name="内容占位符 2"/>
          <p:cNvSpPr>
            <a:spLocks noGrp="1"/>
          </p:cNvSpPr>
          <p:nvPr>
            <p:ph idx="1"/>
          </p:nvPr>
        </p:nvSpPr>
        <p:spPr>
          <a:xfrm>
            <a:off x="677334" y="1614054"/>
            <a:ext cx="11036684" cy="4717473"/>
          </a:xfrm>
        </p:spPr>
        <p:txBody>
          <a:bodyPr>
            <a:normAutofit/>
          </a:bodyPr>
          <a:lstStyle/>
          <a:p>
            <a:r>
              <a:rPr lang="zh-CN" altLang="en-US" dirty="0" smtClean="0"/>
              <a:t>管理形式：文档托管于</a:t>
            </a:r>
            <a:r>
              <a:rPr lang="en-US" altLang="zh-CN" dirty="0" smtClean="0"/>
              <a:t>GitHub</a:t>
            </a:r>
            <a:r>
              <a:rPr lang="zh-CN" altLang="en-US" dirty="0" smtClean="0"/>
              <a:t>仓库，全部采用</a:t>
            </a:r>
            <a:r>
              <a:rPr lang="en-US" altLang="zh-CN" dirty="0" smtClean="0"/>
              <a:t>markdown</a:t>
            </a:r>
            <a:r>
              <a:rPr lang="zh-CN" altLang="en-US" dirty="0" smtClean="0"/>
              <a:t>编写，可直接查阅</a:t>
            </a:r>
            <a:r>
              <a:rPr lang="en-US" altLang="zh-CN" dirty="0" smtClean="0">
                <a:hlinkClick r:id="rId3"/>
              </a:rPr>
              <a:t>https</a:t>
            </a:r>
            <a:r>
              <a:rPr lang="en-US" altLang="zh-CN" dirty="0">
                <a:hlinkClick r:id="rId3"/>
              </a:rPr>
              <a:t>://github.com/Wh1isper/QuestionnaireSystemDoc</a:t>
            </a:r>
            <a:endParaRPr lang="en-US" altLang="zh-CN" dirty="0" smtClean="0"/>
          </a:p>
          <a:p>
            <a:r>
              <a:rPr lang="zh-CN" altLang="en-US" dirty="0" smtClean="0"/>
              <a:t>四份文档</a:t>
            </a:r>
            <a:endParaRPr lang="en-US" altLang="zh-CN" dirty="0" smtClean="0"/>
          </a:p>
          <a:p>
            <a:pPr lvl="1"/>
            <a:r>
              <a:rPr lang="zh-CN" altLang="en-US" dirty="0" smtClean="0"/>
              <a:t>需求分析</a:t>
            </a:r>
            <a:endParaRPr lang="en-US" altLang="zh-CN" dirty="0" smtClean="0"/>
          </a:p>
          <a:p>
            <a:pPr lvl="1"/>
            <a:r>
              <a:rPr lang="zh-CN" altLang="en-US" dirty="0" smtClean="0"/>
              <a:t>概要设计</a:t>
            </a:r>
            <a:endParaRPr lang="en-US" altLang="zh-CN" dirty="0" smtClean="0"/>
          </a:p>
          <a:p>
            <a:pPr lvl="1"/>
            <a:r>
              <a:rPr lang="zh-CN" altLang="en-US" dirty="0" smtClean="0"/>
              <a:t>详细设计</a:t>
            </a:r>
            <a:endParaRPr lang="en-US" altLang="zh-CN" dirty="0" smtClean="0"/>
          </a:p>
          <a:p>
            <a:pPr lvl="1"/>
            <a:r>
              <a:rPr lang="zh-CN" altLang="en-US" dirty="0" smtClean="0"/>
              <a:t>测试报告</a:t>
            </a:r>
            <a:endParaRPr lang="en-US" altLang="zh-CN" dirty="0" smtClean="0"/>
          </a:p>
          <a:p>
            <a:r>
              <a:rPr lang="zh-CN" altLang="en-US" dirty="0" smtClean="0"/>
              <a:t>三大评审</a:t>
            </a:r>
            <a:endParaRPr lang="en-US" altLang="zh-CN" dirty="0" smtClean="0"/>
          </a:p>
          <a:p>
            <a:pPr lvl="1"/>
            <a:r>
              <a:rPr lang="zh-CN" altLang="en-US" dirty="0" smtClean="0"/>
              <a:t>需求评审</a:t>
            </a:r>
            <a:r>
              <a:rPr lang="zh-CN" altLang="en-US" dirty="0"/>
              <a:t>：</a:t>
            </a:r>
            <a:r>
              <a:rPr lang="zh-CN" altLang="en-US" dirty="0" smtClean="0"/>
              <a:t>两次</a:t>
            </a:r>
            <a:endParaRPr lang="en-US" altLang="zh-CN" dirty="0" smtClean="0"/>
          </a:p>
          <a:p>
            <a:pPr lvl="1"/>
            <a:r>
              <a:rPr lang="zh-CN" altLang="en-US" dirty="0" smtClean="0"/>
              <a:t>概要设计评审</a:t>
            </a:r>
            <a:r>
              <a:rPr lang="zh-CN" altLang="en-US" dirty="0"/>
              <a:t>：</a:t>
            </a:r>
            <a:r>
              <a:rPr lang="zh-CN" altLang="en-US" dirty="0" smtClean="0"/>
              <a:t>一次</a:t>
            </a:r>
            <a:endParaRPr lang="en-US" altLang="zh-CN" dirty="0" smtClean="0"/>
          </a:p>
          <a:p>
            <a:pPr lvl="1"/>
            <a:r>
              <a:rPr lang="zh-CN" altLang="en-US" dirty="0" smtClean="0"/>
              <a:t>详细设计方案</a:t>
            </a:r>
            <a:r>
              <a:rPr lang="zh-CN" altLang="en-US" dirty="0" smtClean="0"/>
              <a:t>研讨</a:t>
            </a:r>
            <a:r>
              <a:rPr lang="en-US" altLang="zh-CN" dirty="0" smtClean="0"/>
              <a:t>/</a:t>
            </a:r>
            <a:r>
              <a:rPr lang="zh-CN" altLang="en-US" dirty="0" smtClean="0"/>
              <a:t>接口讨论：</a:t>
            </a:r>
            <a:r>
              <a:rPr lang="zh-CN" altLang="en-US" dirty="0" smtClean="0"/>
              <a:t>三次</a:t>
            </a:r>
            <a:endParaRPr lang="en-US" altLang="zh-CN" dirty="0" smtClean="0"/>
          </a:p>
          <a:p>
            <a:pPr indent="-285750"/>
            <a:r>
              <a:rPr lang="zh-CN" altLang="en-US" dirty="0" smtClean="0"/>
              <a:t>代码</a:t>
            </a:r>
            <a:r>
              <a:rPr lang="en-US" altLang="zh-CN" dirty="0" smtClean="0"/>
              <a:t>Review</a:t>
            </a:r>
            <a:r>
              <a:rPr lang="zh-CN" altLang="en-US" dirty="0" smtClean="0"/>
              <a:t>：前后端交换</a:t>
            </a:r>
            <a:r>
              <a:rPr lang="en-US" altLang="zh-CN" dirty="0"/>
              <a:t>R</a:t>
            </a:r>
            <a:r>
              <a:rPr lang="en-US" altLang="zh-CN" dirty="0" smtClean="0"/>
              <a:t>eview+</a:t>
            </a:r>
            <a:r>
              <a:rPr lang="zh-CN" altLang="en-US" dirty="0" smtClean="0"/>
              <a:t>后端组内</a:t>
            </a:r>
            <a:r>
              <a:rPr lang="en-US" altLang="zh-CN" dirty="0"/>
              <a:t>R</a:t>
            </a:r>
            <a:r>
              <a:rPr lang="en-US" altLang="zh-CN" dirty="0" smtClean="0"/>
              <a:t>eview</a:t>
            </a:r>
          </a:p>
          <a:p>
            <a:endParaRPr lang="zh-CN" altLang="en-US" dirty="0"/>
          </a:p>
        </p:txBody>
      </p:sp>
    </p:spTree>
    <p:extLst>
      <p:ext uri="{BB962C8B-B14F-4D97-AF65-F5344CB8AC3E}">
        <p14:creationId xmlns:p14="http://schemas.microsoft.com/office/powerpoint/2010/main" val="35985993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研发</a:t>
            </a:r>
            <a:r>
              <a:rPr lang="zh-CN" altLang="en-US" dirty="0" smtClean="0"/>
              <a:t>管理</a:t>
            </a:r>
            <a:endParaRPr lang="zh-CN" altLang="en-US" dirty="0"/>
          </a:p>
        </p:txBody>
      </p:sp>
      <p:pic>
        <p:nvPicPr>
          <p:cNvPr id="5" name="内容占位符 4"/>
          <p:cNvPicPr>
            <a:picLocks noGrp="1" noChangeAspect="1"/>
          </p:cNvPicPr>
          <p:nvPr>
            <p:ph idx="1"/>
          </p:nvPr>
        </p:nvPicPr>
        <p:blipFill>
          <a:blip r:embed="rId3"/>
          <a:stretch>
            <a:fillRect/>
          </a:stretch>
        </p:blipFill>
        <p:spPr>
          <a:xfrm>
            <a:off x="677334" y="1535726"/>
            <a:ext cx="6981029" cy="2066456"/>
          </a:xfrm>
          <a:prstGeom prst="rect">
            <a:avLst/>
          </a:prstGeom>
        </p:spPr>
      </p:pic>
      <p:pic>
        <p:nvPicPr>
          <p:cNvPr id="6" name="图片 5"/>
          <p:cNvPicPr>
            <a:picLocks noChangeAspect="1"/>
          </p:cNvPicPr>
          <p:nvPr/>
        </p:nvPicPr>
        <p:blipFill>
          <a:blip r:embed="rId4"/>
          <a:stretch>
            <a:fillRect/>
          </a:stretch>
        </p:blipFill>
        <p:spPr>
          <a:xfrm>
            <a:off x="4565074" y="101599"/>
            <a:ext cx="7514888" cy="5974453"/>
          </a:xfrm>
          <a:prstGeom prst="rect">
            <a:avLst/>
          </a:prstGeom>
        </p:spPr>
      </p:pic>
      <p:pic>
        <p:nvPicPr>
          <p:cNvPr id="7" name="图片 6"/>
          <p:cNvPicPr>
            <a:picLocks noChangeAspect="1"/>
          </p:cNvPicPr>
          <p:nvPr/>
        </p:nvPicPr>
        <p:blipFill>
          <a:blip r:embed="rId5"/>
          <a:stretch>
            <a:fillRect/>
          </a:stretch>
        </p:blipFill>
        <p:spPr>
          <a:xfrm>
            <a:off x="3218472" y="693753"/>
            <a:ext cx="7255564" cy="6003956"/>
          </a:xfrm>
          <a:prstGeom prst="rect">
            <a:avLst/>
          </a:prstGeom>
        </p:spPr>
      </p:pic>
      <p:grpSp>
        <p:nvGrpSpPr>
          <p:cNvPr id="8" name="组合 7"/>
          <p:cNvGrpSpPr/>
          <p:nvPr/>
        </p:nvGrpSpPr>
        <p:grpSpPr>
          <a:xfrm>
            <a:off x="677334" y="2642435"/>
            <a:ext cx="4955182" cy="3941618"/>
            <a:chOff x="6548158" y="2389909"/>
            <a:chExt cx="4955182" cy="3941618"/>
          </a:xfrm>
        </p:grpSpPr>
        <p:pic>
          <p:nvPicPr>
            <p:cNvPr id="9" name="图片 8"/>
            <p:cNvPicPr>
              <a:picLocks noChangeAspect="1"/>
            </p:cNvPicPr>
            <p:nvPr/>
          </p:nvPicPr>
          <p:blipFill>
            <a:blip r:embed="rId6"/>
            <a:stretch>
              <a:fillRect/>
            </a:stretch>
          </p:blipFill>
          <p:spPr>
            <a:xfrm>
              <a:off x="6548158" y="2389909"/>
              <a:ext cx="4955182" cy="1801091"/>
            </a:xfrm>
            <a:prstGeom prst="rect">
              <a:avLst/>
            </a:prstGeom>
          </p:spPr>
        </p:pic>
        <p:pic>
          <p:nvPicPr>
            <p:cNvPr id="10" name="图片 9"/>
            <p:cNvPicPr>
              <a:picLocks noChangeAspect="1"/>
            </p:cNvPicPr>
            <p:nvPr/>
          </p:nvPicPr>
          <p:blipFill>
            <a:blip r:embed="rId7"/>
            <a:stretch>
              <a:fillRect/>
            </a:stretch>
          </p:blipFill>
          <p:spPr>
            <a:xfrm>
              <a:off x="6548158" y="4191000"/>
              <a:ext cx="4941967" cy="2140527"/>
            </a:xfrm>
            <a:prstGeom prst="rect">
              <a:avLst/>
            </a:prstGeom>
          </p:spPr>
        </p:pic>
      </p:grpSp>
    </p:spTree>
    <p:extLst>
      <p:ext uri="{BB962C8B-B14F-4D97-AF65-F5344CB8AC3E}">
        <p14:creationId xmlns:p14="http://schemas.microsoft.com/office/powerpoint/2010/main" val="1800652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测试报告</a:t>
            </a:r>
            <a:endParaRPr lang="zh-CN" altLang="en-US" dirty="0"/>
          </a:p>
        </p:txBody>
      </p:sp>
      <p:sp>
        <p:nvSpPr>
          <p:cNvPr id="3" name="内容占位符 2"/>
          <p:cNvSpPr>
            <a:spLocks noGrp="1"/>
          </p:cNvSpPr>
          <p:nvPr>
            <p:ph idx="1"/>
          </p:nvPr>
        </p:nvSpPr>
        <p:spPr>
          <a:xfrm>
            <a:off x="677334" y="1614054"/>
            <a:ext cx="11036684" cy="4717473"/>
          </a:xfrm>
        </p:spPr>
        <p:txBody>
          <a:bodyPr>
            <a:normAutofit/>
          </a:bodyPr>
          <a:lstStyle/>
          <a:p>
            <a:r>
              <a:rPr lang="zh-CN" altLang="en-US" dirty="0"/>
              <a:t>测试</a:t>
            </a:r>
            <a:r>
              <a:rPr lang="zh-CN" altLang="en-US" dirty="0" smtClean="0"/>
              <a:t>形式：后端单元测试，集成测试，性能测试</a:t>
            </a:r>
            <a:endParaRPr lang="en-US" altLang="zh-CN" dirty="0" smtClean="0"/>
          </a:p>
          <a:p>
            <a:r>
              <a:rPr lang="zh-CN" altLang="en-US" dirty="0" smtClean="0"/>
              <a:t>后端</a:t>
            </a:r>
            <a:r>
              <a:rPr lang="zh-CN" altLang="en-US" dirty="0" smtClean="0"/>
              <a:t>单元测试（见测试报告）：</a:t>
            </a:r>
            <a:endParaRPr lang="en-US" altLang="zh-CN" dirty="0" smtClean="0"/>
          </a:p>
          <a:p>
            <a:pPr lvl="1"/>
            <a:r>
              <a:rPr lang="zh-CN" altLang="en-US" dirty="0" smtClean="0"/>
              <a:t>以白盒测试为主，确保主流程走通</a:t>
            </a:r>
            <a:endParaRPr lang="en-US" altLang="zh-CN" dirty="0" smtClean="0"/>
          </a:p>
          <a:p>
            <a:pPr lvl="1"/>
            <a:r>
              <a:rPr lang="zh-CN" altLang="en-US" dirty="0" smtClean="0"/>
              <a:t>缺陷预防：高危漏洞，程序异常崩溃初步排查</a:t>
            </a:r>
            <a:endParaRPr lang="en-US" altLang="zh-CN" dirty="0" smtClean="0"/>
          </a:p>
          <a:p>
            <a:pPr lvl="1"/>
            <a:r>
              <a:rPr lang="zh-CN" altLang="en-US" dirty="0" smtClean="0"/>
              <a:t>收集出错概率高的模块</a:t>
            </a:r>
            <a:endParaRPr lang="en-US" altLang="zh-CN" dirty="0" smtClean="0"/>
          </a:p>
          <a:p>
            <a:r>
              <a:rPr lang="zh-CN" altLang="en-US" dirty="0" smtClean="0"/>
              <a:t>集成测试（见测试报告）：</a:t>
            </a:r>
            <a:endParaRPr lang="en-US" altLang="zh-CN" dirty="0" smtClean="0"/>
          </a:p>
          <a:p>
            <a:pPr lvl="1"/>
            <a:r>
              <a:rPr lang="zh-CN" altLang="en-US" dirty="0" smtClean="0"/>
              <a:t>以黑盒测试为主，测试各种可能情况</a:t>
            </a:r>
            <a:endParaRPr lang="en-US" altLang="zh-CN" dirty="0" smtClean="0"/>
          </a:p>
          <a:p>
            <a:pPr lvl="1"/>
            <a:r>
              <a:rPr lang="zh-CN" altLang="en-US" dirty="0" smtClean="0"/>
              <a:t>着重测试后端单元测试中经常出现错误的模块</a:t>
            </a:r>
            <a:endParaRPr lang="en-US" altLang="zh-CN" dirty="0"/>
          </a:p>
          <a:p>
            <a:r>
              <a:rPr lang="zh-CN" altLang="en-US" dirty="0"/>
              <a:t>性能</a:t>
            </a:r>
            <a:r>
              <a:rPr lang="zh-CN" altLang="en-US" dirty="0" smtClean="0"/>
              <a:t>测试：</a:t>
            </a:r>
            <a:endParaRPr lang="en-US" altLang="zh-CN" dirty="0" smtClean="0"/>
          </a:p>
          <a:p>
            <a:pPr lvl="1"/>
            <a:r>
              <a:rPr lang="zh-CN" altLang="en-US" dirty="0" smtClean="0"/>
              <a:t>采取</a:t>
            </a:r>
            <a:r>
              <a:rPr lang="en-US" altLang="zh-CN" dirty="0" smtClean="0"/>
              <a:t>apache benchmark</a:t>
            </a:r>
            <a:r>
              <a:rPr lang="zh-CN" altLang="en-US" dirty="0" smtClean="0"/>
              <a:t>，</a:t>
            </a:r>
            <a:r>
              <a:rPr lang="en-US" altLang="zh-CN" dirty="0" smtClean="0"/>
              <a:t>1</a:t>
            </a:r>
            <a:r>
              <a:rPr lang="zh-CN" altLang="en-US" dirty="0" smtClean="0"/>
              <a:t>核</a:t>
            </a:r>
            <a:r>
              <a:rPr lang="en-US" altLang="zh-CN" dirty="0" smtClean="0"/>
              <a:t>1G CentOS7</a:t>
            </a:r>
            <a:r>
              <a:rPr lang="zh-CN" altLang="en-US" dirty="0" smtClean="0"/>
              <a:t>虚拟机</a:t>
            </a:r>
            <a:endParaRPr lang="en-US" altLang="zh-CN" dirty="0" smtClean="0"/>
          </a:p>
          <a:p>
            <a:pPr lvl="1"/>
            <a:r>
              <a:rPr lang="zh-CN" altLang="en-US" dirty="0" smtClean="0"/>
              <a:t>详细测试结果见测试报告</a:t>
            </a:r>
            <a:endParaRPr lang="en-US" altLang="zh-CN" dirty="0" smtClean="0"/>
          </a:p>
        </p:txBody>
      </p:sp>
      <p:pic>
        <p:nvPicPr>
          <p:cNvPr id="8" name="图片 7"/>
          <p:cNvPicPr>
            <a:picLocks noChangeAspect="1"/>
          </p:cNvPicPr>
          <p:nvPr/>
        </p:nvPicPr>
        <p:blipFill>
          <a:blip r:embed="rId3"/>
          <a:stretch>
            <a:fillRect/>
          </a:stretch>
        </p:blipFill>
        <p:spPr>
          <a:xfrm>
            <a:off x="6038833" y="3622487"/>
            <a:ext cx="5993370" cy="2201504"/>
          </a:xfrm>
          <a:prstGeom prst="rect">
            <a:avLst/>
          </a:prstGeom>
        </p:spPr>
      </p:pic>
      <p:pic>
        <p:nvPicPr>
          <p:cNvPr id="10" name="图片 9"/>
          <p:cNvPicPr>
            <a:picLocks noChangeAspect="1"/>
          </p:cNvPicPr>
          <p:nvPr/>
        </p:nvPicPr>
        <p:blipFill rotWithShape="1">
          <a:blip r:embed="rId4"/>
          <a:srcRect r="5503" b="4287"/>
          <a:stretch/>
        </p:blipFill>
        <p:spPr>
          <a:xfrm>
            <a:off x="6048720" y="919078"/>
            <a:ext cx="5973596" cy="2270690"/>
          </a:xfrm>
          <a:prstGeom prst="rect">
            <a:avLst/>
          </a:prstGeom>
        </p:spPr>
      </p:pic>
      <p:sp>
        <p:nvSpPr>
          <p:cNvPr id="11" name="圆角矩形 10"/>
          <p:cNvSpPr/>
          <p:nvPr/>
        </p:nvSpPr>
        <p:spPr>
          <a:xfrm>
            <a:off x="8929255" y="2161309"/>
            <a:ext cx="900545" cy="249382"/>
          </a:xfrm>
          <a:prstGeom prst="roundRect">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p>
        </p:txBody>
      </p:sp>
      <p:sp>
        <p:nvSpPr>
          <p:cNvPr id="12" name="圆角矩形 11"/>
          <p:cNvSpPr/>
          <p:nvPr/>
        </p:nvSpPr>
        <p:spPr>
          <a:xfrm>
            <a:off x="8749146" y="4598548"/>
            <a:ext cx="900545" cy="249382"/>
          </a:xfrm>
          <a:prstGeom prst="roundRect">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18784310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a:srcRect l="-825" t="-1137" r="-858" b="-1519"/>
          <a:stretch/>
        </p:blipFill>
        <p:spPr>
          <a:xfrm>
            <a:off x="5340928" y="242456"/>
            <a:ext cx="4925290" cy="473132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
        <p:nvSpPr>
          <p:cNvPr id="2" name="标题 1"/>
          <p:cNvSpPr>
            <a:spLocks noGrp="1"/>
          </p:cNvSpPr>
          <p:nvPr>
            <p:ph type="title"/>
          </p:nvPr>
        </p:nvSpPr>
        <p:spPr/>
        <p:txBody>
          <a:bodyPr/>
          <a:lstStyle/>
          <a:p>
            <a:r>
              <a:rPr lang="zh-CN" altLang="en-US" dirty="0" smtClean="0"/>
              <a:t>测试报告（性能测试）</a:t>
            </a:r>
            <a:endParaRPr lang="zh-CN" altLang="en-US" dirty="0"/>
          </a:p>
        </p:txBody>
      </p:sp>
      <p:sp>
        <p:nvSpPr>
          <p:cNvPr id="3" name="内容占位符 2"/>
          <p:cNvSpPr>
            <a:spLocks noGrp="1"/>
          </p:cNvSpPr>
          <p:nvPr>
            <p:ph idx="1"/>
          </p:nvPr>
        </p:nvSpPr>
        <p:spPr>
          <a:xfrm>
            <a:off x="677334" y="1481716"/>
            <a:ext cx="4386502" cy="4794393"/>
          </a:xfrm>
        </p:spPr>
        <p:txBody>
          <a:bodyPr>
            <a:normAutofit lnSpcReduction="10000"/>
          </a:bodyPr>
          <a:lstStyle/>
          <a:p>
            <a:r>
              <a:rPr lang="zh-CN" altLang="en-US" dirty="0"/>
              <a:t>测试</a:t>
            </a:r>
            <a:r>
              <a:rPr lang="zh-CN" altLang="en-US" dirty="0" smtClean="0"/>
              <a:t>环境：</a:t>
            </a:r>
            <a:r>
              <a:rPr lang="en-US" altLang="zh-CN" dirty="0" smtClean="0"/>
              <a:t>i7-7700HQ 1</a:t>
            </a:r>
            <a:r>
              <a:rPr lang="zh-CN" altLang="en-US" dirty="0" smtClean="0"/>
              <a:t>核 </a:t>
            </a:r>
            <a:r>
              <a:rPr lang="en-US" altLang="zh-CN" dirty="0" smtClean="0"/>
              <a:t>1G VMWare</a:t>
            </a:r>
            <a:r>
              <a:rPr lang="zh-CN" altLang="en-US" dirty="0" smtClean="0"/>
              <a:t>虚拟机 </a:t>
            </a:r>
            <a:r>
              <a:rPr lang="en-US" altLang="zh-CN" dirty="0" smtClean="0"/>
              <a:t>CentOS7</a:t>
            </a:r>
            <a:r>
              <a:rPr lang="zh-CN" altLang="en-US" dirty="0" smtClean="0"/>
              <a:t>系统</a:t>
            </a:r>
            <a:endParaRPr lang="en-US" altLang="zh-CN" dirty="0" smtClean="0"/>
          </a:p>
          <a:p>
            <a:r>
              <a:rPr lang="zh-CN" altLang="en-US" dirty="0" smtClean="0"/>
              <a:t>测试内容</a:t>
            </a:r>
            <a:endParaRPr lang="en-US" altLang="zh-CN" dirty="0" smtClean="0"/>
          </a:p>
          <a:p>
            <a:pPr lvl="1"/>
            <a:r>
              <a:rPr lang="zh-CN" altLang="en-US" dirty="0" smtClean="0"/>
              <a:t>总</a:t>
            </a:r>
            <a:r>
              <a:rPr lang="en-US" altLang="zh-CN" dirty="0" smtClean="0"/>
              <a:t>10000</a:t>
            </a:r>
            <a:r>
              <a:rPr lang="zh-CN" altLang="en-US" dirty="0" smtClean="0"/>
              <a:t>访问，</a:t>
            </a:r>
            <a:r>
              <a:rPr lang="en-US" altLang="zh-CN" dirty="0" smtClean="0"/>
              <a:t>2000</a:t>
            </a:r>
            <a:r>
              <a:rPr lang="zh-CN" altLang="en-US" dirty="0" smtClean="0"/>
              <a:t>并发（</a:t>
            </a:r>
            <a:r>
              <a:rPr lang="en-US" altLang="zh-CN" dirty="0" smtClean="0"/>
              <a:t>2k</a:t>
            </a:r>
            <a:r>
              <a:rPr lang="zh-CN" altLang="en-US" dirty="0" smtClean="0"/>
              <a:t>测试）</a:t>
            </a:r>
            <a:endParaRPr lang="en-US" altLang="zh-CN" dirty="0" smtClean="0"/>
          </a:p>
          <a:p>
            <a:pPr lvl="1"/>
            <a:r>
              <a:rPr lang="zh-CN" altLang="en-US" dirty="0" smtClean="0"/>
              <a:t>总</a:t>
            </a:r>
            <a:r>
              <a:rPr lang="en-US" altLang="zh-CN" dirty="0" smtClean="0"/>
              <a:t>100000</a:t>
            </a:r>
            <a:r>
              <a:rPr lang="zh-CN" altLang="en-US" dirty="0" smtClean="0"/>
              <a:t>访问，</a:t>
            </a:r>
            <a:r>
              <a:rPr lang="en-US" altLang="zh-CN" dirty="0" smtClean="0"/>
              <a:t>10000</a:t>
            </a:r>
            <a:r>
              <a:rPr lang="zh-CN" altLang="en-US" dirty="0" smtClean="0"/>
              <a:t>并发（</a:t>
            </a:r>
            <a:r>
              <a:rPr lang="en-US" altLang="zh-CN" dirty="0" smtClean="0"/>
              <a:t>10k</a:t>
            </a:r>
            <a:r>
              <a:rPr lang="zh-CN" altLang="en-US" dirty="0" smtClean="0"/>
              <a:t>测试）</a:t>
            </a:r>
            <a:endParaRPr lang="en-US" altLang="zh-CN" dirty="0" smtClean="0"/>
          </a:p>
          <a:p>
            <a:pPr lvl="1"/>
            <a:r>
              <a:rPr lang="zh-CN" altLang="en-US" dirty="0" smtClean="0"/>
              <a:t>总</a:t>
            </a:r>
            <a:r>
              <a:rPr lang="en-US" altLang="zh-CN" dirty="0" smtClean="0"/>
              <a:t>100000</a:t>
            </a:r>
            <a:r>
              <a:rPr lang="zh-CN" altLang="en-US" dirty="0" smtClean="0"/>
              <a:t>访问，</a:t>
            </a:r>
            <a:r>
              <a:rPr lang="en-US" altLang="zh-CN" dirty="0" smtClean="0"/>
              <a:t>20000</a:t>
            </a:r>
            <a:r>
              <a:rPr lang="zh-CN" altLang="en-US" dirty="0" smtClean="0"/>
              <a:t>并发（</a:t>
            </a:r>
            <a:r>
              <a:rPr lang="en-US" altLang="zh-CN" dirty="0" smtClean="0"/>
              <a:t>20k</a:t>
            </a:r>
            <a:r>
              <a:rPr lang="zh-CN" altLang="en-US" dirty="0" smtClean="0"/>
              <a:t>测试）</a:t>
            </a:r>
            <a:endParaRPr lang="en-US" altLang="zh-CN" dirty="0"/>
          </a:p>
          <a:p>
            <a:r>
              <a:rPr lang="zh-CN" altLang="en-US" dirty="0" smtClean="0"/>
              <a:t>测试结果</a:t>
            </a:r>
            <a:endParaRPr lang="en-US" altLang="zh-CN" dirty="0" smtClean="0"/>
          </a:p>
          <a:p>
            <a:pPr lvl="1"/>
            <a:r>
              <a:rPr lang="zh-CN" altLang="en-US" dirty="0" smtClean="0"/>
              <a:t>总体：每秒处理</a:t>
            </a:r>
            <a:r>
              <a:rPr lang="en-US" altLang="zh-CN" dirty="0" smtClean="0"/>
              <a:t>160</a:t>
            </a:r>
            <a:r>
              <a:rPr lang="zh-CN" altLang="en-US" dirty="0" smtClean="0"/>
              <a:t>个</a:t>
            </a:r>
            <a:r>
              <a:rPr lang="zh-CN" altLang="en-US" dirty="0" smtClean="0"/>
              <a:t>请求以上≈</a:t>
            </a:r>
            <a:r>
              <a:rPr lang="en-US" altLang="zh-CN" dirty="0"/>
              <a:t>500</a:t>
            </a:r>
            <a:r>
              <a:rPr lang="zh-CN" altLang="en-US" dirty="0"/>
              <a:t>万</a:t>
            </a:r>
            <a:r>
              <a:rPr lang="en-US" altLang="zh-CN" dirty="0"/>
              <a:t>PV/</a:t>
            </a:r>
            <a:r>
              <a:rPr lang="zh-CN" altLang="en-US" dirty="0"/>
              <a:t>每天</a:t>
            </a:r>
            <a:endParaRPr lang="en-US" altLang="zh-CN" dirty="0" smtClean="0"/>
          </a:p>
          <a:p>
            <a:pPr lvl="1"/>
            <a:r>
              <a:rPr lang="en-US" altLang="zh-CN" dirty="0" smtClean="0"/>
              <a:t>2k</a:t>
            </a:r>
            <a:r>
              <a:rPr lang="zh-CN" altLang="en-US" dirty="0" smtClean="0"/>
              <a:t>测试：无压力，</a:t>
            </a:r>
            <a:r>
              <a:rPr lang="en-US" altLang="zh-CN" dirty="0" smtClean="0"/>
              <a:t>0</a:t>
            </a:r>
            <a:r>
              <a:rPr lang="zh-CN" altLang="en-US" dirty="0" smtClean="0"/>
              <a:t>错误，</a:t>
            </a:r>
            <a:r>
              <a:rPr lang="en-US" altLang="zh-CN" dirty="0" smtClean="0"/>
              <a:t>90%-19</a:t>
            </a:r>
            <a:r>
              <a:rPr lang="zh-CN" altLang="en-US" dirty="0" smtClean="0"/>
              <a:t>秒响应时间</a:t>
            </a:r>
            <a:endParaRPr lang="en-US" altLang="zh-CN" dirty="0" smtClean="0"/>
          </a:p>
          <a:p>
            <a:pPr lvl="1"/>
            <a:r>
              <a:rPr lang="en-US" altLang="zh-CN" dirty="0" smtClean="0"/>
              <a:t>10k</a:t>
            </a:r>
            <a:r>
              <a:rPr lang="zh-CN" altLang="en-US" dirty="0" smtClean="0"/>
              <a:t>测试：高可用，</a:t>
            </a:r>
            <a:r>
              <a:rPr lang="en-US" altLang="zh-CN" dirty="0" smtClean="0"/>
              <a:t>5%</a:t>
            </a:r>
            <a:r>
              <a:rPr lang="zh-CN" altLang="en-US" dirty="0" smtClean="0"/>
              <a:t>错误，响应明显变慢</a:t>
            </a:r>
            <a:endParaRPr lang="en-US" altLang="zh-CN" dirty="0" smtClean="0"/>
          </a:p>
          <a:p>
            <a:pPr lvl="1"/>
            <a:r>
              <a:rPr lang="en-US" altLang="zh-CN" dirty="0" smtClean="0"/>
              <a:t>20k</a:t>
            </a:r>
            <a:r>
              <a:rPr lang="zh-CN" altLang="en-US" dirty="0" smtClean="0"/>
              <a:t>测试：</a:t>
            </a:r>
            <a:r>
              <a:rPr lang="en-US" altLang="zh-CN" dirty="0" smtClean="0"/>
              <a:t>30%</a:t>
            </a:r>
            <a:r>
              <a:rPr lang="zh-CN" altLang="en-US" dirty="0" smtClean="0"/>
              <a:t>错误，可用性一般</a:t>
            </a:r>
            <a:endParaRPr lang="en-US" altLang="zh-CN" dirty="0"/>
          </a:p>
          <a:p>
            <a:r>
              <a:rPr lang="zh-CN" altLang="en-US" dirty="0" smtClean="0"/>
              <a:t>总结：</a:t>
            </a:r>
            <a:r>
              <a:rPr lang="en-US" altLang="zh-CN" dirty="0" smtClean="0"/>
              <a:t>Python</a:t>
            </a:r>
            <a:r>
              <a:rPr lang="zh-CN" altLang="en-US" dirty="0" smtClean="0"/>
              <a:t>还真能做这个嗷</a:t>
            </a:r>
            <a:r>
              <a:rPr lang="en-US" altLang="zh-CN" dirty="0" smtClean="0"/>
              <a:t>~</a:t>
            </a:r>
            <a:endParaRPr lang="en-US" altLang="zh-CN" dirty="0"/>
          </a:p>
          <a:p>
            <a:pPr marL="57150" indent="0">
              <a:buNone/>
            </a:pPr>
            <a:endParaRPr lang="en-US" altLang="zh-CN" dirty="0" smtClean="0"/>
          </a:p>
          <a:p>
            <a:pPr marL="57150" indent="0">
              <a:buNone/>
            </a:pPr>
            <a:endParaRPr lang="en-US" altLang="zh-CN" dirty="0"/>
          </a:p>
          <a:p>
            <a:pPr marL="57150" indent="0">
              <a:buNone/>
            </a:pPr>
            <a:endParaRPr lang="zh-CN" altLang="en-US" dirty="0"/>
          </a:p>
        </p:txBody>
      </p:sp>
      <p:pic>
        <p:nvPicPr>
          <p:cNvPr id="8" name="图片 7"/>
          <p:cNvPicPr>
            <a:picLocks noChangeAspect="1"/>
          </p:cNvPicPr>
          <p:nvPr/>
        </p:nvPicPr>
        <p:blipFill rotWithShape="1">
          <a:blip r:embed="rId3"/>
          <a:srcRect l="-1002" t="-626" r="-770" b="-1385"/>
          <a:stretch/>
        </p:blipFill>
        <p:spPr>
          <a:xfrm>
            <a:off x="5985164" y="876195"/>
            <a:ext cx="5473689" cy="5025841"/>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pic>
        <p:nvPicPr>
          <p:cNvPr id="9" name="图片 8"/>
          <p:cNvPicPr>
            <a:picLocks noChangeAspect="1"/>
          </p:cNvPicPr>
          <p:nvPr/>
        </p:nvPicPr>
        <p:blipFill rotWithShape="1">
          <a:blip r:embed="rId4"/>
          <a:srcRect l="-681" t="-613" r="-868" b="-984"/>
          <a:stretch/>
        </p:blipFill>
        <p:spPr>
          <a:xfrm>
            <a:off x="6421582" y="1309255"/>
            <a:ext cx="5451764" cy="5237017"/>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Tree>
    <p:extLst>
      <p:ext uri="{BB962C8B-B14F-4D97-AF65-F5344CB8AC3E}">
        <p14:creationId xmlns:p14="http://schemas.microsoft.com/office/powerpoint/2010/main" val="2154678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平面">
  <a:themeElements>
    <a:clrScheme name="平面">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平面">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平面">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965</TotalTime>
  <Words>494</Words>
  <Application>Microsoft Office PowerPoint</Application>
  <PresentationFormat>宽屏</PresentationFormat>
  <Paragraphs>81</Paragraphs>
  <Slides>10</Slides>
  <Notes>4</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等线</vt:lpstr>
      <vt:lpstr>方正姚体</vt:lpstr>
      <vt:lpstr>华文新魏</vt:lpstr>
      <vt:lpstr>Arial</vt:lpstr>
      <vt:lpstr>Trebuchet MS</vt:lpstr>
      <vt:lpstr>Wingdings 3</vt:lpstr>
      <vt:lpstr>平面</vt:lpstr>
      <vt:lpstr>WEB问卷调查系统</vt:lpstr>
      <vt:lpstr>项目背景介绍</vt:lpstr>
      <vt:lpstr>功能介绍</vt:lpstr>
      <vt:lpstr>系统概述</vt:lpstr>
      <vt:lpstr>项目流程梳理</vt:lpstr>
      <vt:lpstr>研发管理</vt:lpstr>
      <vt:lpstr>研发管理</vt:lpstr>
      <vt:lpstr>测试报告</vt:lpstr>
      <vt:lpstr>测试报告（性能测试）</vt:lpstr>
      <vt:lpstr>软件演示</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WEB问卷调查系统</dc:title>
  <dc:creator>wh1isper</dc:creator>
  <cp:lastModifiedBy>wh1isper</cp:lastModifiedBy>
  <cp:revision>98</cp:revision>
  <dcterms:created xsi:type="dcterms:W3CDTF">2020-05-08T06:08:34Z</dcterms:created>
  <dcterms:modified xsi:type="dcterms:W3CDTF">2020-07-04T03:55:40Z</dcterms:modified>
</cp:coreProperties>
</file>

<file path=docProps/thumbnail.jpeg>
</file>